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Lato-boldItalic.fntdata"/><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1" Type="http://schemas.openxmlformats.org/officeDocument/2006/relationships/font" Target="fonts/Montserrat-italic.fntdata"/><Relationship Id="rId3" Type="http://schemas.openxmlformats.org/officeDocument/2006/relationships/presProps" Target="presProps.xml"/><Relationship Id="rId25" Type="http://schemas.openxmlformats.org/officeDocument/2006/relationships/font" Target="fonts/Lato-italic.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0" Type="http://schemas.openxmlformats.org/officeDocument/2006/relationships/font" Target="fonts/Montserrat-bold.fntdata"/><Relationship Id="rId2" Type="http://schemas.openxmlformats.org/officeDocument/2006/relationships/viewProps" Target="viewProps.xml"/><Relationship Id="rId16" Type="http://schemas.openxmlformats.org/officeDocument/2006/relationships/slide" Target="slides/slide11.xml"/><Relationship Id="rId29" Type="http://schemas.openxmlformats.org/officeDocument/2006/relationships/customXml" Target="../customXml/item3.xml"/><Relationship Id="rId24" Type="http://schemas.openxmlformats.org/officeDocument/2006/relationships/font" Target="fonts/Lato-bold.fntdata"/><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23" Type="http://schemas.openxmlformats.org/officeDocument/2006/relationships/font" Target="fonts/Lato-regular.fntdata"/><Relationship Id="rId5" Type="http://schemas.openxmlformats.org/officeDocument/2006/relationships/notesMaster" Target="notesMasters/notesMaster1.xml"/><Relationship Id="rId15" Type="http://schemas.openxmlformats.org/officeDocument/2006/relationships/slide" Target="slides/slide10.xml"/><Relationship Id="rId28"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font" Target="fonts/Montserrat-regular.fntdata"/><Relationship Id="rId22" Type="http://schemas.openxmlformats.org/officeDocument/2006/relationships/font" Target="fonts/Montserrat-boldItalic.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7de4222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7de4222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87de42229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7de42229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7de42229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7de42229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de42229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de42229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6749ed8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6749ed8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87de422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87de422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87de4222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87de4222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6749ed8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6749ed8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 code importe la bibliothèque pandas et lit un fichier CSV nommé 'data_cleaned.csv' dans un DataFrame appelé df2. Il utilise ensuite la fonction replace() pour remplacer certains caractères spéciaux dans le dataframe par leur équivalent en ASCII. Par exemple, la chaîne 'é' est remplacée par 'e'. Il remplace également certaines valeurs dans la colonne 'frequence_visites' par la chaîne 'régulière' et d'autres par 'première_fois' ou 'exceptionnelle' Ensuite, il remplace les valeurs manquantes dans les colonnes 'produit_préféré', 'produits_moins_connus' et 'volonté_boutique_proche' par 'sans_avis' ou 'pas_répondu' puis il utilise la fonction value_counts() pour obtenir le nombre de chaque valeur unique dans la colonne 'produit_préféré' et 'produits_moins_connus'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6749ed8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6749ed8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6749ed8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6749ed8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7de4222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7de4222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6749ed8a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6749ed8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Présentation de nos données du use case Pariès</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3862900" y="356180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Groupe 4</a:t>
            </a:r>
            <a:endParaRPr sz="1600"/>
          </a:p>
        </p:txBody>
      </p:sp>
      <p:pic>
        <p:nvPicPr>
          <p:cNvPr id="136" name="Google Shape;136;p13"/>
          <p:cNvPicPr preferRelativeResize="0"/>
          <p:nvPr/>
        </p:nvPicPr>
        <p:blipFill>
          <a:blip r:embed="rId3">
            <a:alphaModFix/>
          </a:blip>
          <a:stretch>
            <a:fillRect/>
          </a:stretch>
        </p:blipFill>
        <p:spPr>
          <a:xfrm>
            <a:off x="255275" y="955575"/>
            <a:ext cx="3232350" cy="3232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2"/>
          <p:cNvSpPr txBox="1"/>
          <p:nvPr/>
        </p:nvSpPr>
        <p:spPr>
          <a:xfrm>
            <a:off x="386775" y="1297450"/>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09" name="Google Shape;209;p22"/>
          <p:cNvSpPr txBox="1"/>
          <p:nvPr/>
        </p:nvSpPr>
        <p:spPr>
          <a:xfrm>
            <a:off x="3170400" y="524750"/>
            <a:ext cx="280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Modèle à 4 paramètres</a:t>
            </a:r>
            <a:endParaRPr b="1" sz="1800">
              <a:latin typeface="Lato"/>
              <a:ea typeface="Lato"/>
              <a:cs typeface="Lato"/>
              <a:sym typeface="Lato"/>
            </a:endParaRPr>
          </a:p>
        </p:txBody>
      </p:sp>
      <p:sp>
        <p:nvSpPr>
          <p:cNvPr id="210" name="Google Shape;210;p22"/>
          <p:cNvSpPr txBox="1"/>
          <p:nvPr/>
        </p:nvSpPr>
        <p:spPr>
          <a:xfrm>
            <a:off x="2716063" y="850700"/>
            <a:ext cx="3674100" cy="14775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n" sz="1500">
                <a:solidFill>
                  <a:srgbClr val="657B83"/>
                </a:solidFill>
              </a:rPr>
              <a:t>Client_anciennete</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Produit_prefere</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Produits_moins_connus</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Volonte_boutique_proche</a:t>
            </a:r>
            <a:endParaRPr b="1" sz="1500">
              <a:solidFill>
                <a:srgbClr val="657B83"/>
              </a:solidFill>
            </a:endParaRPr>
          </a:p>
          <a:p>
            <a:pPr indent="0" lvl="0" marL="457200" rtl="0" algn="l">
              <a:spcBef>
                <a:spcPts val="0"/>
              </a:spcBef>
              <a:spcAft>
                <a:spcPts val="0"/>
              </a:spcAft>
              <a:buNone/>
            </a:pPr>
            <a:r>
              <a:t/>
            </a:r>
            <a:endParaRPr b="1" sz="1500">
              <a:latin typeface="Lato"/>
              <a:ea typeface="Lato"/>
              <a:cs typeface="Lato"/>
              <a:sym typeface="Lato"/>
            </a:endParaRPr>
          </a:p>
        </p:txBody>
      </p:sp>
      <p:pic>
        <p:nvPicPr>
          <p:cNvPr id="211" name="Google Shape;211;p22"/>
          <p:cNvPicPr preferRelativeResize="0"/>
          <p:nvPr/>
        </p:nvPicPr>
        <p:blipFill>
          <a:blip r:embed="rId3">
            <a:alphaModFix/>
          </a:blip>
          <a:stretch>
            <a:fillRect/>
          </a:stretch>
        </p:blipFill>
        <p:spPr>
          <a:xfrm>
            <a:off x="538163" y="2048238"/>
            <a:ext cx="8067675" cy="1419225"/>
          </a:xfrm>
          <a:prstGeom prst="rect">
            <a:avLst/>
          </a:prstGeom>
          <a:noFill/>
          <a:ln>
            <a:noFill/>
          </a:ln>
        </p:spPr>
      </p:pic>
      <p:pic>
        <p:nvPicPr>
          <p:cNvPr id="212" name="Google Shape;212;p22"/>
          <p:cNvPicPr preferRelativeResize="0"/>
          <p:nvPr/>
        </p:nvPicPr>
        <p:blipFill>
          <a:blip r:embed="rId4">
            <a:alphaModFix/>
          </a:blip>
          <a:stretch>
            <a:fillRect/>
          </a:stretch>
        </p:blipFill>
        <p:spPr>
          <a:xfrm>
            <a:off x="3384560" y="3467475"/>
            <a:ext cx="2337140" cy="155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23"/>
          <p:cNvSpPr txBox="1"/>
          <p:nvPr/>
        </p:nvSpPr>
        <p:spPr>
          <a:xfrm>
            <a:off x="386775" y="1297450"/>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18" name="Google Shape;218;p23"/>
          <p:cNvSpPr txBox="1"/>
          <p:nvPr/>
        </p:nvSpPr>
        <p:spPr>
          <a:xfrm>
            <a:off x="3170400" y="524750"/>
            <a:ext cx="280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Modèle à 4 paramètres</a:t>
            </a:r>
            <a:endParaRPr b="1" sz="1800">
              <a:latin typeface="Lato"/>
              <a:ea typeface="Lato"/>
              <a:cs typeface="Lato"/>
              <a:sym typeface="Lato"/>
            </a:endParaRPr>
          </a:p>
        </p:txBody>
      </p:sp>
      <p:sp>
        <p:nvSpPr>
          <p:cNvPr id="219" name="Google Shape;219;p23"/>
          <p:cNvSpPr txBox="1"/>
          <p:nvPr/>
        </p:nvSpPr>
        <p:spPr>
          <a:xfrm>
            <a:off x="2716063" y="850700"/>
            <a:ext cx="3674100" cy="14775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n" sz="1500">
                <a:solidFill>
                  <a:srgbClr val="657B83"/>
                </a:solidFill>
              </a:rPr>
              <a:t>Client_anciennete</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Produit_prefere</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Produits_moins_connus</a:t>
            </a:r>
            <a:endParaRPr b="1" sz="1500">
              <a:solidFill>
                <a:srgbClr val="657B83"/>
              </a:solidFill>
            </a:endParaRPr>
          </a:p>
          <a:p>
            <a:pPr indent="457200" lvl="0" marL="0" rtl="0" algn="l">
              <a:lnSpc>
                <a:spcPct val="115000"/>
              </a:lnSpc>
              <a:spcBef>
                <a:spcPts val="0"/>
              </a:spcBef>
              <a:spcAft>
                <a:spcPts val="0"/>
              </a:spcAft>
              <a:buNone/>
            </a:pPr>
            <a:r>
              <a:rPr b="1" lang="en" sz="1500">
                <a:solidFill>
                  <a:srgbClr val="657B83"/>
                </a:solidFill>
              </a:rPr>
              <a:t>Volonte_boutique_proche</a:t>
            </a:r>
            <a:endParaRPr b="1" sz="1500">
              <a:solidFill>
                <a:srgbClr val="657B83"/>
              </a:solidFill>
            </a:endParaRPr>
          </a:p>
          <a:p>
            <a:pPr indent="0" lvl="0" marL="457200" rtl="0" algn="l">
              <a:spcBef>
                <a:spcPts val="0"/>
              </a:spcBef>
              <a:spcAft>
                <a:spcPts val="0"/>
              </a:spcAft>
              <a:buNone/>
            </a:pPr>
            <a:r>
              <a:t/>
            </a:r>
            <a:endParaRPr b="1" sz="1500">
              <a:latin typeface="Lato"/>
              <a:ea typeface="Lato"/>
              <a:cs typeface="Lato"/>
              <a:sym typeface="Lato"/>
            </a:endParaRPr>
          </a:p>
        </p:txBody>
      </p:sp>
      <p:pic>
        <p:nvPicPr>
          <p:cNvPr id="220" name="Google Shape;220;p23"/>
          <p:cNvPicPr preferRelativeResize="0"/>
          <p:nvPr/>
        </p:nvPicPr>
        <p:blipFill>
          <a:blip r:embed="rId3">
            <a:alphaModFix/>
          </a:blip>
          <a:stretch>
            <a:fillRect/>
          </a:stretch>
        </p:blipFill>
        <p:spPr>
          <a:xfrm>
            <a:off x="2469675" y="2008650"/>
            <a:ext cx="4166900" cy="299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24"/>
          <p:cNvSpPr txBox="1"/>
          <p:nvPr/>
        </p:nvSpPr>
        <p:spPr>
          <a:xfrm>
            <a:off x="386775" y="1297450"/>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26" name="Google Shape;226;p24"/>
          <p:cNvSpPr txBox="1"/>
          <p:nvPr/>
        </p:nvSpPr>
        <p:spPr>
          <a:xfrm>
            <a:off x="3170400" y="358825"/>
            <a:ext cx="280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Lato"/>
                <a:ea typeface="Lato"/>
                <a:cs typeface="Lato"/>
                <a:sym typeface="Lato"/>
              </a:rPr>
              <a:t>Résultats</a:t>
            </a:r>
            <a:endParaRPr b="1" sz="2800">
              <a:latin typeface="Lato"/>
              <a:ea typeface="Lato"/>
              <a:cs typeface="Lato"/>
              <a:sym typeface="Lato"/>
            </a:endParaRPr>
          </a:p>
        </p:txBody>
      </p:sp>
      <p:sp>
        <p:nvSpPr>
          <p:cNvPr id="227" name="Google Shape;227;p24"/>
          <p:cNvSpPr txBox="1"/>
          <p:nvPr/>
        </p:nvSpPr>
        <p:spPr>
          <a:xfrm>
            <a:off x="2716063" y="850700"/>
            <a:ext cx="36741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500">
              <a:latin typeface="Lato"/>
              <a:ea typeface="Lato"/>
              <a:cs typeface="Lato"/>
              <a:sym typeface="Lato"/>
            </a:endParaRPr>
          </a:p>
        </p:txBody>
      </p:sp>
      <p:pic>
        <p:nvPicPr>
          <p:cNvPr id="228" name="Google Shape;228;p24"/>
          <p:cNvPicPr preferRelativeResize="0"/>
          <p:nvPr/>
        </p:nvPicPr>
        <p:blipFill>
          <a:blip r:embed="rId3">
            <a:alphaModFix/>
          </a:blip>
          <a:stretch>
            <a:fillRect/>
          </a:stretch>
        </p:blipFill>
        <p:spPr>
          <a:xfrm>
            <a:off x="2076450" y="974413"/>
            <a:ext cx="4991100" cy="1752600"/>
          </a:xfrm>
          <a:prstGeom prst="rect">
            <a:avLst/>
          </a:prstGeom>
          <a:noFill/>
          <a:ln>
            <a:noFill/>
          </a:ln>
        </p:spPr>
      </p:pic>
      <p:pic>
        <p:nvPicPr>
          <p:cNvPr id="229" name="Google Shape;229;p24"/>
          <p:cNvPicPr preferRelativeResize="0"/>
          <p:nvPr/>
        </p:nvPicPr>
        <p:blipFill>
          <a:blip r:embed="rId4">
            <a:alphaModFix/>
          </a:blip>
          <a:stretch>
            <a:fillRect/>
          </a:stretch>
        </p:blipFill>
        <p:spPr>
          <a:xfrm>
            <a:off x="2164425" y="2879413"/>
            <a:ext cx="4777392" cy="21116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25"/>
          <p:cNvSpPr txBox="1"/>
          <p:nvPr/>
        </p:nvSpPr>
        <p:spPr>
          <a:xfrm>
            <a:off x="386775" y="1297450"/>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35" name="Google Shape;235;p25"/>
          <p:cNvSpPr txBox="1"/>
          <p:nvPr/>
        </p:nvSpPr>
        <p:spPr>
          <a:xfrm>
            <a:off x="3170400" y="358825"/>
            <a:ext cx="280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Lato"/>
                <a:ea typeface="Lato"/>
                <a:cs typeface="Lato"/>
                <a:sym typeface="Lato"/>
              </a:rPr>
              <a:t>Résultats</a:t>
            </a:r>
            <a:endParaRPr b="1" sz="2800">
              <a:latin typeface="Lato"/>
              <a:ea typeface="Lato"/>
              <a:cs typeface="Lato"/>
              <a:sym typeface="Lato"/>
            </a:endParaRPr>
          </a:p>
        </p:txBody>
      </p:sp>
      <p:sp>
        <p:nvSpPr>
          <p:cNvPr id="236" name="Google Shape;236;p25"/>
          <p:cNvSpPr txBox="1"/>
          <p:nvPr/>
        </p:nvSpPr>
        <p:spPr>
          <a:xfrm>
            <a:off x="2716063" y="850700"/>
            <a:ext cx="36741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sz="1500">
              <a:latin typeface="Lato"/>
              <a:ea typeface="Lato"/>
              <a:cs typeface="Lato"/>
              <a:sym typeface="Lato"/>
            </a:endParaRPr>
          </a:p>
        </p:txBody>
      </p:sp>
      <p:pic>
        <p:nvPicPr>
          <p:cNvPr id="237" name="Google Shape;237;p25"/>
          <p:cNvPicPr preferRelativeResize="0"/>
          <p:nvPr/>
        </p:nvPicPr>
        <p:blipFill>
          <a:blip r:embed="rId3">
            <a:alphaModFix/>
          </a:blip>
          <a:stretch>
            <a:fillRect/>
          </a:stretch>
        </p:blipFill>
        <p:spPr>
          <a:xfrm>
            <a:off x="2307263" y="1036325"/>
            <a:ext cx="4529475" cy="4107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851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Base de donnée d’origine</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rgbClr val="242424"/>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43" name="Google Shape;143;p14"/>
          <p:cNvPicPr preferRelativeResize="0"/>
          <p:nvPr/>
        </p:nvPicPr>
        <p:blipFill>
          <a:blip r:embed="rId3">
            <a:alphaModFix/>
          </a:blip>
          <a:stretch>
            <a:fillRect/>
          </a:stretch>
        </p:blipFill>
        <p:spPr>
          <a:xfrm>
            <a:off x="0" y="904084"/>
            <a:ext cx="9144001" cy="3335332"/>
          </a:xfrm>
          <a:prstGeom prst="rect">
            <a:avLst/>
          </a:prstGeom>
          <a:noFill/>
          <a:ln>
            <a:noFill/>
          </a:ln>
        </p:spPr>
      </p:pic>
      <p:pic>
        <p:nvPicPr>
          <p:cNvPr id="144" name="Google Shape;144;p14"/>
          <p:cNvPicPr preferRelativeResize="0"/>
          <p:nvPr/>
        </p:nvPicPr>
        <p:blipFill>
          <a:blip r:embed="rId4">
            <a:alphaModFix/>
          </a:blip>
          <a:stretch>
            <a:fillRect/>
          </a:stretch>
        </p:blipFill>
        <p:spPr>
          <a:xfrm>
            <a:off x="8336400" y="71575"/>
            <a:ext cx="727126" cy="727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Comment </a:t>
            </a:r>
            <a:r>
              <a:rPr lang="en"/>
              <a:t>l'améliorer ?</a:t>
            </a:r>
            <a:endParaRPr/>
          </a:p>
        </p:txBody>
      </p:sp>
      <p:sp>
        <p:nvSpPr>
          <p:cNvPr id="150" name="Google Shape;150;p15"/>
          <p:cNvSpPr txBox="1"/>
          <p:nvPr>
            <p:ph idx="1" type="body"/>
          </p:nvPr>
        </p:nvSpPr>
        <p:spPr>
          <a:xfrm>
            <a:off x="1297500" y="1567550"/>
            <a:ext cx="7038900" cy="350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Simplifier l’écriture en synthétisant les questions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Transformer les </a:t>
            </a:r>
            <a:r>
              <a:rPr lang="en"/>
              <a:t>caractères</a:t>
            </a:r>
            <a:r>
              <a:rPr lang="en"/>
              <a:t> </a:t>
            </a:r>
            <a:r>
              <a:rPr lang="en"/>
              <a:t>spéciaux</a:t>
            </a:r>
            <a:r>
              <a:rPr lang="en"/>
              <a:t> par leurs </a:t>
            </a:r>
            <a:r>
              <a:rPr lang="en"/>
              <a:t>équivalents</a:t>
            </a:r>
            <a:r>
              <a:rPr lang="en"/>
              <a:t> ASCII</a:t>
            </a:r>
            <a:endParaRPr/>
          </a:p>
          <a:p>
            <a:pPr indent="-298450" lvl="1" marL="914400" rtl="0" algn="l">
              <a:spcBef>
                <a:spcPts val="0"/>
              </a:spcBef>
              <a:spcAft>
                <a:spcPts val="0"/>
              </a:spcAft>
              <a:buSzPts val="1100"/>
              <a:buChar char="○"/>
            </a:pPr>
            <a:r>
              <a:rPr lang="en"/>
              <a:t>Fonction “replace” ( ex. É -&gt; E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Regrouper les réponses en plusieurs catégories pour simplifier la data base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Enlever les colonnes inutiles</a:t>
            </a:r>
            <a:endParaRPr/>
          </a:p>
          <a:p>
            <a:pPr indent="0" lvl="0" marL="457200" rtl="0" algn="l">
              <a:spcBef>
                <a:spcPts val="1200"/>
              </a:spcBef>
              <a:spcAft>
                <a:spcPts val="1200"/>
              </a:spcAft>
              <a:buNone/>
            </a:pPr>
            <a:r>
              <a:t/>
            </a:r>
            <a:endParaRPr/>
          </a:p>
        </p:txBody>
      </p:sp>
      <p:pic>
        <p:nvPicPr>
          <p:cNvPr id="151" name="Google Shape;151;p15"/>
          <p:cNvPicPr preferRelativeResize="0"/>
          <p:nvPr/>
        </p:nvPicPr>
        <p:blipFill>
          <a:blip r:embed="rId3">
            <a:alphaModFix/>
          </a:blip>
          <a:stretch>
            <a:fillRect/>
          </a:stretch>
        </p:blipFill>
        <p:spPr>
          <a:xfrm>
            <a:off x="8336400" y="71575"/>
            <a:ext cx="727126" cy="727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 mesures prises</a:t>
            </a:r>
            <a:endParaRPr/>
          </a:p>
        </p:txBody>
      </p:sp>
      <p:sp>
        <p:nvSpPr>
          <p:cNvPr id="157" name="Google Shape;157;p16"/>
          <p:cNvSpPr txBox="1"/>
          <p:nvPr>
            <p:ph idx="1" type="body"/>
          </p:nvPr>
        </p:nvSpPr>
        <p:spPr>
          <a:xfrm>
            <a:off x="1297500" y="1567550"/>
            <a:ext cx="7464600" cy="341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Fréquence</a:t>
            </a:r>
            <a:r>
              <a:rPr lang="en"/>
              <a:t> </a:t>
            </a:r>
            <a:r>
              <a:rPr lang="en"/>
              <a:t>visite :</a:t>
            </a:r>
            <a:endParaRPr/>
          </a:p>
          <a:p>
            <a:pPr indent="-311150" lvl="0" marL="457200" rtl="0" algn="l">
              <a:spcBef>
                <a:spcPts val="1200"/>
              </a:spcBef>
              <a:spcAft>
                <a:spcPts val="0"/>
              </a:spcAft>
              <a:buSzPts val="1300"/>
              <a:buChar char="-"/>
            </a:pPr>
            <a:r>
              <a:rPr lang="en"/>
              <a:t>Fonction “replace” pour </a:t>
            </a:r>
            <a:r>
              <a:rPr lang="en"/>
              <a:t>catégoriser</a:t>
            </a:r>
            <a:r>
              <a:rPr lang="en"/>
              <a:t> 18 réponses </a:t>
            </a:r>
            <a:r>
              <a:rPr lang="en"/>
              <a:t>en 3 catégories</a:t>
            </a:r>
            <a:endParaRPr/>
          </a:p>
          <a:p>
            <a:pPr indent="-298450" lvl="1" marL="914400" rtl="0" algn="l">
              <a:spcBef>
                <a:spcPts val="0"/>
              </a:spcBef>
              <a:spcAft>
                <a:spcPts val="0"/>
              </a:spcAft>
              <a:buSzPts val="1100"/>
              <a:buChar char="-"/>
            </a:pPr>
            <a:r>
              <a:rPr lang="en"/>
              <a:t>“Regulier”,  “Premiere fois” et “Exceptionnelle”</a:t>
            </a:r>
            <a:endParaRPr/>
          </a:p>
          <a:p>
            <a:pPr indent="-298450" lvl="1" marL="914400" rtl="0" algn="l">
              <a:spcBef>
                <a:spcPts val="0"/>
              </a:spcBef>
              <a:spcAft>
                <a:spcPts val="0"/>
              </a:spcAft>
              <a:buSzPts val="1100"/>
              <a:buChar char="-"/>
            </a:pPr>
            <a:r>
              <a:rPr lang="en"/>
              <a:t>Les clients sont dits comme réguliers s'ils viennent au moins 1 fois par mois.</a:t>
            </a:r>
            <a:endParaRPr/>
          </a:p>
          <a:p>
            <a:pPr indent="0" lvl="0" marL="0" rtl="0" algn="l">
              <a:spcBef>
                <a:spcPts val="1200"/>
              </a:spcBef>
              <a:spcAft>
                <a:spcPts val="0"/>
              </a:spcAft>
              <a:buNone/>
            </a:pPr>
            <a:r>
              <a:rPr lang="en"/>
              <a:t>Captation :</a:t>
            </a:r>
            <a:endParaRPr/>
          </a:p>
          <a:p>
            <a:pPr indent="-311150" lvl="0" marL="457200" rtl="0" algn="l">
              <a:spcBef>
                <a:spcPts val="1200"/>
              </a:spcBef>
              <a:spcAft>
                <a:spcPts val="0"/>
              </a:spcAft>
              <a:buSzPts val="1300"/>
              <a:buChar char="-"/>
            </a:pPr>
            <a:r>
              <a:rPr lang="en"/>
              <a:t>Comme Fréquence visite, mais avec “boutique”, “reseaux” et “bouche_a_oreille_et_boutique”</a:t>
            </a:r>
            <a:endParaRPr/>
          </a:p>
          <a:p>
            <a:pPr indent="0" lvl="0" marL="0" rtl="0" algn="l">
              <a:spcBef>
                <a:spcPts val="1200"/>
              </a:spcBef>
              <a:spcAft>
                <a:spcPts val="0"/>
              </a:spcAft>
              <a:buNone/>
            </a:pPr>
            <a:r>
              <a:rPr lang="en"/>
              <a:t>Remplir les cases vides (NaN)  par  “sans_avis” ou “pas_repondu” suivant la question</a:t>
            </a:r>
            <a:endParaRPr/>
          </a:p>
          <a:p>
            <a:pPr indent="-311150" lvl="0" marL="457200" rtl="0" algn="l">
              <a:spcBef>
                <a:spcPts val="1200"/>
              </a:spcBef>
              <a:spcAft>
                <a:spcPts val="0"/>
              </a:spcAft>
              <a:buSzPts val="1300"/>
              <a:buChar char="-"/>
            </a:pPr>
            <a:r>
              <a:rPr lang="en"/>
              <a:t>Fonction “fillna”</a:t>
            </a:r>
            <a:endParaRPr/>
          </a:p>
          <a:p>
            <a:pPr indent="0" lvl="0" marL="0" rtl="0" algn="l">
              <a:spcBef>
                <a:spcPts val="1200"/>
              </a:spcBef>
              <a:spcAft>
                <a:spcPts val="0"/>
              </a:spcAft>
              <a:buNone/>
            </a:pPr>
            <a:r>
              <a:rPr lang="en"/>
              <a:t>Produits préférés / moins connus :</a:t>
            </a:r>
            <a:endParaRPr/>
          </a:p>
          <a:p>
            <a:pPr indent="-311150" lvl="0" marL="457200" rtl="0" algn="l">
              <a:spcBef>
                <a:spcPts val="1200"/>
              </a:spcBef>
              <a:spcAft>
                <a:spcPts val="0"/>
              </a:spcAft>
              <a:buSzPts val="1300"/>
              <a:buChar char="-"/>
            </a:pPr>
            <a:r>
              <a:rPr lang="en"/>
              <a:t>Fonction “count” pour déterminer les réponses, “head(5)” pour récupérer les 5 premières lignes et puis on remplace le reste par “autres” </a:t>
            </a:r>
            <a:r>
              <a:rPr lang="en"/>
              <a:t>grâce à</a:t>
            </a:r>
            <a:r>
              <a:rPr lang="en"/>
              <a:t> une fonction lambda.</a:t>
            </a:r>
            <a:endParaRPr/>
          </a:p>
        </p:txBody>
      </p:sp>
      <p:pic>
        <p:nvPicPr>
          <p:cNvPr id="158" name="Google Shape;158;p16"/>
          <p:cNvPicPr preferRelativeResize="0"/>
          <p:nvPr/>
        </p:nvPicPr>
        <p:blipFill>
          <a:blip r:embed="rId3">
            <a:alphaModFix/>
          </a:blip>
          <a:stretch>
            <a:fillRect/>
          </a:stretch>
        </p:blipFill>
        <p:spPr>
          <a:xfrm>
            <a:off x="8336400" y="71575"/>
            <a:ext cx="727126" cy="727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Base de donnée nettoyée</a:t>
            </a:r>
            <a:endParaRPr/>
          </a:p>
        </p:txBody>
      </p:sp>
      <p:sp>
        <p:nvSpPr>
          <p:cNvPr id="164" name="Google Shape;164;p17"/>
          <p:cNvSpPr txBox="1"/>
          <p:nvPr>
            <p:ph idx="1" type="body"/>
          </p:nvPr>
        </p:nvSpPr>
        <p:spPr>
          <a:xfrm>
            <a:off x="1297500" y="1186000"/>
            <a:ext cx="7038900" cy="329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17"/>
          <p:cNvPicPr preferRelativeResize="0"/>
          <p:nvPr/>
        </p:nvPicPr>
        <p:blipFill>
          <a:blip r:embed="rId3">
            <a:alphaModFix/>
          </a:blip>
          <a:stretch>
            <a:fillRect/>
          </a:stretch>
        </p:blipFill>
        <p:spPr>
          <a:xfrm>
            <a:off x="0" y="981489"/>
            <a:ext cx="9144000" cy="3180522"/>
          </a:xfrm>
          <a:prstGeom prst="rect">
            <a:avLst/>
          </a:prstGeom>
          <a:noFill/>
          <a:ln>
            <a:noFill/>
          </a:ln>
        </p:spPr>
      </p:pic>
      <p:sp>
        <p:nvSpPr>
          <p:cNvPr id="166" name="Google Shape;166;p17"/>
          <p:cNvSpPr txBox="1"/>
          <p:nvPr/>
        </p:nvSpPr>
        <p:spPr>
          <a:xfrm>
            <a:off x="3033300" y="4323550"/>
            <a:ext cx="307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set pour la visualisation carte)</a:t>
            </a:r>
            <a:endParaRPr>
              <a:solidFill>
                <a:schemeClr val="lt1"/>
              </a:solidFill>
              <a:latin typeface="Lato"/>
              <a:ea typeface="Lato"/>
              <a:cs typeface="Lato"/>
              <a:sym typeface="Lato"/>
            </a:endParaRPr>
          </a:p>
        </p:txBody>
      </p:sp>
      <p:pic>
        <p:nvPicPr>
          <p:cNvPr id="167" name="Google Shape;167;p17"/>
          <p:cNvPicPr preferRelativeResize="0"/>
          <p:nvPr/>
        </p:nvPicPr>
        <p:blipFill>
          <a:blip r:embed="rId4">
            <a:alphaModFix/>
          </a:blip>
          <a:stretch>
            <a:fillRect/>
          </a:stretch>
        </p:blipFill>
        <p:spPr>
          <a:xfrm>
            <a:off x="8336400" y="71575"/>
            <a:ext cx="727126" cy="727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Densité clients en fonction des boutiques visitées</a:t>
            </a:r>
            <a:endParaRPr/>
          </a:p>
        </p:txBody>
      </p:sp>
      <p:sp>
        <p:nvSpPr>
          <p:cNvPr id="173" name="Google Shape;173;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18"/>
          <p:cNvPicPr preferRelativeResize="0"/>
          <p:nvPr/>
        </p:nvPicPr>
        <p:blipFill>
          <a:blip r:embed="rId3">
            <a:alphaModFix/>
          </a:blip>
          <a:stretch>
            <a:fillRect/>
          </a:stretch>
        </p:blipFill>
        <p:spPr>
          <a:xfrm>
            <a:off x="639700" y="862900"/>
            <a:ext cx="7991485" cy="4280601"/>
          </a:xfrm>
          <a:prstGeom prst="rect">
            <a:avLst/>
          </a:prstGeom>
          <a:noFill/>
          <a:ln>
            <a:noFill/>
          </a:ln>
        </p:spPr>
      </p:pic>
      <p:pic>
        <p:nvPicPr>
          <p:cNvPr id="175" name="Google Shape;175;p18"/>
          <p:cNvPicPr preferRelativeResize="0"/>
          <p:nvPr/>
        </p:nvPicPr>
        <p:blipFill>
          <a:blip r:embed="rId4">
            <a:alphaModFix/>
          </a:blip>
          <a:stretch>
            <a:fillRect/>
          </a:stretch>
        </p:blipFill>
        <p:spPr>
          <a:xfrm>
            <a:off x="8336400" y="71575"/>
            <a:ext cx="727126" cy="727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Carte des </a:t>
            </a:r>
            <a:r>
              <a:rPr lang="en"/>
              <a:t>Gâteaux</a:t>
            </a:r>
            <a:r>
              <a:rPr lang="en"/>
              <a:t> favoris</a:t>
            </a:r>
            <a:endParaRPr/>
          </a:p>
        </p:txBody>
      </p:sp>
      <p:sp>
        <p:nvSpPr>
          <p:cNvPr id="181" name="Google Shape;18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19"/>
          <p:cNvPicPr preferRelativeResize="0"/>
          <p:nvPr/>
        </p:nvPicPr>
        <p:blipFill>
          <a:blip r:embed="rId3">
            <a:alphaModFix/>
          </a:blip>
          <a:stretch>
            <a:fillRect/>
          </a:stretch>
        </p:blipFill>
        <p:spPr>
          <a:xfrm>
            <a:off x="717013" y="987312"/>
            <a:ext cx="7709972" cy="4156176"/>
          </a:xfrm>
          <a:prstGeom prst="rect">
            <a:avLst/>
          </a:prstGeom>
          <a:noFill/>
          <a:ln>
            <a:noFill/>
          </a:ln>
        </p:spPr>
      </p:pic>
      <p:pic>
        <p:nvPicPr>
          <p:cNvPr id="183" name="Google Shape;183;p19"/>
          <p:cNvPicPr preferRelativeResize="0"/>
          <p:nvPr/>
        </p:nvPicPr>
        <p:blipFill>
          <a:blip r:embed="rId4">
            <a:alphaModFix/>
          </a:blip>
          <a:stretch>
            <a:fillRect/>
          </a:stretch>
        </p:blipFill>
        <p:spPr>
          <a:xfrm>
            <a:off x="8336400" y="71575"/>
            <a:ext cx="727126" cy="727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89" name="Google Shape;189;p20"/>
          <p:cNvPicPr preferRelativeResize="0"/>
          <p:nvPr/>
        </p:nvPicPr>
        <p:blipFill rotWithShape="1">
          <a:blip r:embed="rId3">
            <a:alphaModFix/>
          </a:blip>
          <a:srcRect b="0" l="0" r="66738" t="0"/>
          <a:stretch/>
        </p:blipFill>
        <p:spPr>
          <a:xfrm>
            <a:off x="191288" y="3322275"/>
            <a:ext cx="3041376" cy="1509000"/>
          </a:xfrm>
          <a:prstGeom prst="rect">
            <a:avLst/>
          </a:prstGeom>
          <a:noFill/>
          <a:ln>
            <a:noFill/>
          </a:ln>
        </p:spPr>
      </p:pic>
      <p:pic>
        <p:nvPicPr>
          <p:cNvPr id="190" name="Google Shape;190;p20"/>
          <p:cNvPicPr preferRelativeResize="0"/>
          <p:nvPr/>
        </p:nvPicPr>
        <p:blipFill>
          <a:blip r:embed="rId4">
            <a:alphaModFix/>
          </a:blip>
          <a:stretch>
            <a:fillRect/>
          </a:stretch>
        </p:blipFill>
        <p:spPr>
          <a:xfrm>
            <a:off x="3337746" y="0"/>
            <a:ext cx="5760356" cy="5143499"/>
          </a:xfrm>
          <a:prstGeom prst="rect">
            <a:avLst/>
          </a:prstGeom>
          <a:noFill/>
          <a:ln>
            <a:noFill/>
          </a:ln>
        </p:spPr>
      </p:pic>
      <p:sp>
        <p:nvSpPr>
          <p:cNvPr id="191" name="Google Shape;191;p20"/>
          <p:cNvSpPr txBox="1"/>
          <p:nvPr/>
        </p:nvSpPr>
        <p:spPr>
          <a:xfrm>
            <a:off x="524663" y="2151888"/>
            <a:ext cx="25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Modèle à 1 paramètre</a:t>
            </a:r>
            <a:endParaRPr b="1" sz="1800">
              <a:latin typeface="Lato"/>
              <a:ea typeface="Lato"/>
              <a:cs typeface="Lato"/>
              <a:sym typeface="Lato"/>
            </a:endParaRPr>
          </a:p>
        </p:txBody>
      </p:sp>
      <p:sp>
        <p:nvSpPr>
          <p:cNvPr id="192" name="Google Shape;192;p20"/>
          <p:cNvSpPr txBox="1"/>
          <p:nvPr/>
        </p:nvSpPr>
        <p:spPr>
          <a:xfrm>
            <a:off x="348913" y="2591413"/>
            <a:ext cx="2726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Client ancienneté</a:t>
            </a:r>
            <a:endParaRPr>
              <a:latin typeface="Lato"/>
              <a:ea typeface="Lato"/>
              <a:cs typeface="Lato"/>
              <a:sym typeface="Lato"/>
            </a:endParaRPr>
          </a:p>
        </p:txBody>
      </p:sp>
      <p:sp>
        <p:nvSpPr>
          <p:cNvPr id="193" name="Google Shape;193;p20"/>
          <p:cNvSpPr/>
          <p:nvPr/>
        </p:nvSpPr>
        <p:spPr>
          <a:xfrm>
            <a:off x="1193375" y="4605475"/>
            <a:ext cx="1234500" cy="18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id="198" name="Google Shape;198;p21"/>
          <p:cNvPicPr preferRelativeResize="0"/>
          <p:nvPr/>
        </p:nvPicPr>
        <p:blipFill>
          <a:blip r:embed="rId3">
            <a:alphaModFix/>
          </a:blip>
          <a:stretch>
            <a:fillRect/>
          </a:stretch>
        </p:blipFill>
        <p:spPr>
          <a:xfrm>
            <a:off x="3383646" y="0"/>
            <a:ext cx="5760356" cy="5143499"/>
          </a:xfrm>
          <a:prstGeom prst="rect">
            <a:avLst/>
          </a:prstGeom>
          <a:noFill/>
          <a:ln>
            <a:noFill/>
          </a:ln>
        </p:spPr>
      </p:pic>
      <p:pic>
        <p:nvPicPr>
          <p:cNvPr id="199" name="Google Shape;199;p21"/>
          <p:cNvPicPr preferRelativeResize="0"/>
          <p:nvPr/>
        </p:nvPicPr>
        <p:blipFill rotWithShape="1">
          <a:blip r:embed="rId4">
            <a:alphaModFix/>
          </a:blip>
          <a:srcRect b="0" l="0" r="61491" t="0"/>
          <a:stretch/>
        </p:blipFill>
        <p:spPr>
          <a:xfrm>
            <a:off x="100050" y="3351250"/>
            <a:ext cx="3521249" cy="1432950"/>
          </a:xfrm>
          <a:prstGeom prst="rect">
            <a:avLst/>
          </a:prstGeom>
          <a:noFill/>
          <a:ln>
            <a:noFill/>
          </a:ln>
        </p:spPr>
      </p:pic>
      <p:sp>
        <p:nvSpPr>
          <p:cNvPr id="200" name="Google Shape;200;p21"/>
          <p:cNvSpPr txBox="1"/>
          <p:nvPr/>
        </p:nvSpPr>
        <p:spPr>
          <a:xfrm>
            <a:off x="386775" y="1297450"/>
            <a:ext cx="2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
        <p:nvSpPr>
          <p:cNvPr id="201" name="Google Shape;201;p21"/>
          <p:cNvSpPr txBox="1"/>
          <p:nvPr/>
        </p:nvSpPr>
        <p:spPr>
          <a:xfrm>
            <a:off x="459075" y="2033100"/>
            <a:ext cx="280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Modèle</a:t>
            </a:r>
            <a:r>
              <a:rPr b="1" lang="en" sz="1800">
                <a:latin typeface="Lato"/>
                <a:ea typeface="Lato"/>
                <a:cs typeface="Lato"/>
                <a:sym typeface="Lato"/>
              </a:rPr>
              <a:t> à 2 </a:t>
            </a:r>
            <a:r>
              <a:rPr b="1" lang="en" sz="1800">
                <a:latin typeface="Lato"/>
                <a:ea typeface="Lato"/>
                <a:cs typeface="Lato"/>
                <a:sym typeface="Lato"/>
              </a:rPr>
              <a:t>paramètres</a:t>
            </a:r>
            <a:endParaRPr b="1" sz="1800">
              <a:latin typeface="Lato"/>
              <a:ea typeface="Lato"/>
              <a:cs typeface="Lato"/>
              <a:sym typeface="Lato"/>
            </a:endParaRPr>
          </a:p>
        </p:txBody>
      </p:sp>
      <p:sp>
        <p:nvSpPr>
          <p:cNvPr id="202" name="Google Shape;202;p21"/>
          <p:cNvSpPr txBox="1"/>
          <p:nvPr/>
        </p:nvSpPr>
        <p:spPr>
          <a:xfrm>
            <a:off x="436575" y="2494800"/>
            <a:ext cx="2726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Client ancienneté</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Fréquence visites</a:t>
            </a:r>
            <a:endParaRPr>
              <a:latin typeface="Lato"/>
              <a:ea typeface="Lato"/>
              <a:cs typeface="Lato"/>
              <a:sym typeface="Lato"/>
            </a:endParaRPr>
          </a:p>
        </p:txBody>
      </p:sp>
      <p:sp>
        <p:nvSpPr>
          <p:cNvPr id="203" name="Google Shape;203;p21"/>
          <p:cNvSpPr/>
          <p:nvPr/>
        </p:nvSpPr>
        <p:spPr>
          <a:xfrm>
            <a:off x="1089700" y="4529275"/>
            <a:ext cx="1234500" cy="18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E3F96646533142A80DBA59C83E0D1D" ma:contentTypeVersion="8" ma:contentTypeDescription="Crée un document." ma:contentTypeScope="" ma:versionID="898e8d988e9980193aae8bfa643b92eb">
  <xsd:schema xmlns:xsd="http://www.w3.org/2001/XMLSchema" xmlns:xs="http://www.w3.org/2001/XMLSchema" xmlns:p="http://schemas.microsoft.com/office/2006/metadata/properties" xmlns:ns2="5885e559-174e-44d7-b6f9-cc53285a6938" xmlns:ns3="703626c5-8365-4244-b77b-9fba364ce2e6" targetNamespace="http://schemas.microsoft.com/office/2006/metadata/properties" ma:root="true" ma:fieldsID="86c063789d1ad1c16da302b49b912c99" ns2:_="" ns3:_="">
    <xsd:import namespace="5885e559-174e-44d7-b6f9-cc53285a6938"/>
    <xsd:import namespace="703626c5-8365-4244-b77b-9fba364ce2e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85e559-174e-44d7-b6f9-cc53285a69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a1b74010-f361-4420-9ebe-f12091ede0c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3626c5-8365-4244-b77b-9fba364ce2e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fa622fa-7115-4fc1-9ee4-0f4a4e2f891b}" ma:internalName="TaxCatchAll" ma:showField="CatchAllData" ma:web="703626c5-8365-4244-b77b-9fba364ce2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03626c5-8365-4244-b77b-9fba364ce2e6" xsi:nil="true"/>
    <lcf76f155ced4ddcb4097134ff3c332f xmlns="5885e559-174e-44d7-b6f9-cc53285a693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E7D6748-C5A1-4D14-AC98-80693513AE70}"/>
</file>

<file path=customXml/itemProps2.xml><?xml version="1.0" encoding="utf-8"?>
<ds:datastoreItem xmlns:ds="http://schemas.openxmlformats.org/officeDocument/2006/customXml" ds:itemID="{23BBA309-BEF4-401A-8869-A472C7A221A5}"/>
</file>

<file path=customXml/itemProps3.xml><?xml version="1.0" encoding="utf-8"?>
<ds:datastoreItem xmlns:ds="http://schemas.openxmlformats.org/officeDocument/2006/customXml" ds:itemID="{040A243E-43BB-4D53-8331-796CC0F1FE9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0x01010065E3F96646533142A80DBA59C83E0D1D</vt:lpwstr>
  </property>
</Properties>
</file>